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6" r:id="rId7"/>
    <p:sldId id="261" r:id="rId8"/>
    <p:sldId id="263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6327"/>
  </p:normalViewPr>
  <p:slideViewPr>
    <p:cSldViewPr snapToGrid="0" snapToObjects="1">
      <p:cViewPr>
        <p:scale>
          <a:sx n="97" d="100"/>
          <a:sy n="97" d="100"/>
        </p:scale>
        <p:origin x="40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4.png>
</file>

<file path=ppt/media/image3.png>
</file>

<file path=ppt/media/image6.png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F688A-195A-AB4D-9DD1-420D33691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8D5AB-C3FC-8A43-BD90-EBFD1DE8B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19207-1E0C-4247-9F40-4B675123B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F347B-3AB6-D547-8083-BC899743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D90F9-C551-F740-B85B-39AC82208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19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D811-6A3C-D443-A8C6-A4BA43E5F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69A4D-43B8-4F45-8A92-D27464C27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3D669-63F5-BB4F-A28F-2CDC69A4B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C3E17-FFDB-C540-8724-725F35F76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2661E-BDB0-894B-BB77-AE37A474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30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B0AA9-9C46-1C4C-B100-8072F3DC7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F4187F-E9DA-5F41-95B3-4254BD4C6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55853-3208-A54C-8A71-0E377A7B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0C6E-778B-D24F-B4BF-E965681F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97D8B-6F09-BE42-AFCF-0D171E8A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8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7C9FE-9431-E847-A190-394BE8310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CF3C8-0266-0D45-8AF5-3D2DB5E4D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B531D-0F3D-DF4B-93FB-D2413DED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29F67-1234-324C-9E8B-FC8AF3AAB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59CE2-ECD5-BD40-8756-1DDF6E601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8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673-30D4-1041-A4FD-56EF1B22D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AE96D-E618-2547-B7C3-02F2414A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A85C8-8E61-8341-AFF2-0A094156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1FAA9-85AD-E14D-80AB-ADB405F4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05F4E-B85F-824C-8508-B61B8628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44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FFFE5-F06C-E248-9387-53F13AAB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706B-B6FD-6249-B80C-3F3D8545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D3DA3-E1FC-3942-8DB9-80FE845B3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B2948-5F0C-4D4C-9187-E6C7D0FA5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25064-BDAF-484D-9E12-3691EE4D4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4F077-C381-B54E-AA24-60EB66E51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0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BD1C2-9E0E-534C-ACEA-493C66135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8BF53-70AB-2348-981D-5556D04C2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C0567-9C4E-C24C-B515-0967744A5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9C235-12F9-9540-ADB3-24AAFCFE0A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75AB31-B3C6-324A-B498-2DD6651B93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448BE-DAFB-A34B-8646-FBB33055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FB8990-0B06-D04B-A587-A1B41043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12664-A532-C143-8CBB-FDF659A0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9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8492-F16D-8040-9881-8FB17B0C9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37EC3-34ED-3F4F-9F2C-AAA936920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730C2-5DFB-EA49-B3CD-48746C64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55038B-9A94-3541-9DD3-13B2131A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6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0DF759-B921-154B-816A-F3D1DD363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E3785E-84A6-8D4D-A450-436D1EB8F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B25AB-D174-E743-AA07-F25B01B33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5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7C80-C4CC-4D45-B6A7-7664C329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147CB-B185-834B-BD31-F369C764A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ACBA8-4885-9F49-A8FE-6494E0709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34610-DE71-4041-B759-380DD600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50435-A320-D44D-9652-9DA31540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D6FCF8-671B-BF43-B12A-BA98F2D49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5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26A24-69CF-3A4C-B1DD-5E2D148F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6B4A7C-CED7-7C4D-99FB-E74B933B7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65A9B-9830-3E49-9EAD-3F281C28B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492B1-C845-954B-A217-23A887F81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1B830-F93D-8B40-91BF-7C2057BC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7AB93-FD8F-C34E-B7F5-81B64867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4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A5422A-E34E-4444-AC12-98EC80B84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F3990-9C08-C24E-8BCF-E8720E98B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3037F-4DF2-AA46-9598-5AEF12932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24513-BB8A-184E-9002-48A60D3945A6}" type="datetimeFigureOut">
              <a:rPr lang="en-US" smtClean="0"/>
              <a:t>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942C7-AAB2-BA48-8775-FAB9FA0B1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0381E-7FDE-9F4E-8A12-3A0633AD2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2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C8534-9A6B-E848-8702-5149CA6DFD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ZSE Results Section </a:t>
            </a:r>
            <a:br>
              <a:rPr lang="en-US" dirty="0"/>
            </a:br>
            <a:r>
              <a:rPr lang="en-US" dirty="0"/>
              <a:t>Basic Outline</a:t>
            </a:r>
          </a:p>
        </p:txBody>
      </p:sp>
    </p:spTree>
    <p:extLst>
      <p:ext uri="{BB962C8B-B14F-4D97-AF65-F5344CB8AC3E}">
        <p14:creationId xmlns:p14="http://schemas.microsoft.com/office/powerpoint/2010/main" val="1274681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4A2E-3D33-E748-A5C7-5506303D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7. The commonly used vertex symbol does not account for stereochemistry of rings around a T-site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D5B55E78-7A4C-5142-ABA4-1C776CD1B62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3929091"/>
            <a:ext cx="5181600" cy="217829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997DB-9E38-0344-9109-C1CB0BE22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T-sites with the same vertex symbol (as shown below) do not always have the same structural orientation of rings</a:t>
            </a:r>
          </a:p>
          <a:p>
            <a:r>
              <a:rPr lang="en-US" dirty="0"/>
              <a:t>These subtle but distinct differences have been accounted for with a new algorithm for listing the vertex symbol ring sizes: ordered vertex symbol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2C56468-BCB5-D041-ADCC-05B3C4AA8DFE}"/>
              </a:ext>
            </a:extLst>
          </p:cNvPr>
          <p:cNvSpPr/>
          <p:nvPr/>
        </p:nvSpPr>
        <p:spPr>
          <a:xfrm>
            <a:off x="838200" y="1825626"/>
            <a:ext cx="5181600" cy="6127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Vertex Symbol: 4•5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7965CF2-7593-1F40-B54B-453CBEE59BB8}"/>
              </a:ext>
            </a:extLst>
          </p:cNvPr>
          <p:cNvSpPr/>
          <p:nvPr/>
        </p:nvSpPr>
        <p:spPr>
          <a:xfrm>
            <a:off x="838200" y="2577686"/>
            <a:ext cx="5181600" cy="11991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Ordered Vertex Symbol: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MOR: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•5•4•5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EON: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•5•4•5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MON: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•4•5•5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</a:p>
        </p:txBody>
      </p:sp>
    </p:spTree>
    <p:extLst>
      <p:ext uri="{BB962C8B-B14F-4D97-AF65-F5344CB8AC3E}">
        <p14:creationId xmlns:p14="http://schemas.microsoft.com/office/powerpoint/2010/main" val="2628402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3CF6-B6EC-A94B-9789-9829D3728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8. Connectivity rules for ring counting sometimes leave out voids that behave like rings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22314B-F179-9B40-879F-225DC6284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83225"/>
            <a:ext cx="10515600" cy="1009650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cs typeface="Arial" panose="020B0604020202020204" pitchFamily="34" charset="0"/>
              </a:rPr>
              <a:t>This 6-membered cycle does not obey the connectivity rules of classic ring definitions due to the ”shortcut’</a:t>
            </a:r>
          </a:p>
          <a:p>
            <a:r>
              <a:rPr lang="en-US" sz="1800" dirty="0">
                <a:cs typeface="Arial" panose="020B0604020202020204" pitchFamily="34" charset="0"/>
              </a:rPr>
              <a:t>These geometric rings can still prove to be important in terms of catalysis and ion exchange</a:t>
            </a:r>
          </a:p>
          <a:p>
            <a:r>
              <a:rPr lang="en-US" sz="1800" dirty="0">
                <a:cs typeface="Arial" panose="020B0604020202020204" pitchFamily="34" charset="0"/>
              </a:rPr>
              <a:t>Previous studies have suggested that an Al pair in this 6-membered cycle participates in for Co</a:t>
            </a:r>
            <a:r>
              <a:rPr lang="en-US" sz="1800" baseline="30000" dirty="0">
                <a:cs typeface="Arial" panose="020B0604020202020204" pitchFamily="34" charset="0"/>
              </a:rPr>
              <a:t>2+</a:t>
            </a:r>
            <a:r>
              <a:rPr lang="en-US" sz="1800" dirty="0">
                <a:cs typeface="Arial" panose="020B0604020202020204" pitchFamily="34" charset="0"/>
              </a:rPr>
              <a:t> uptake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516100-4C77-8043-81E0-1E8D9AB44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558" y="1690688"/>
            <a:ext cx="9828883" cy="23704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431455B-132F-5F42-AA1A-EEBC41B2C026}"/>
              </a:ext>
            </a:extLst>
          </p:cNvPr>
          <p:cNvSpPr/>
          <p:nvPr/>
        </p:nvSpPr>
        <p:spPr>
          <a:xfrm>
            <a:off x="1181558" y="4061150"/>
            <a:ext cx="2546562" cy="114327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Cutout of the MFI framework showing two 5-membered rings and one 6-membered cycle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BDE902-5F95-F844-945C-A9EA6369348A}"/>
              </a:ext>
            </a:extLst>
          </p:cNvPr>
          <p:cNvSpPr/>
          <p:nvPr/>
        </p:nvSpPr>
        <p:spPr>
          <a:xfrm>
            <a:off x="4778357" y="4061150"/>
            <a:ext cx="2552400" cy="114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The connectivity rules described here would return only the two </a:t>
            </a:r>
          </a:p>
          <a:p>
            <a:pPr algn="ctr"/>
            <a:r>
              <a:rPr lang="en-US" sz="1600" b="1" dirty="0"/>
              <a:t>5-membered rings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7AA397-1031-FF4B-98A0-FD418423B23D}"/>
              </a:ext>
            </a:extLst>
          </p:cNvPr>
          <p:cNvSpPr/>
          <p:nvPr/>
        </p:nvSpPr>
        <p:spPr>
          <a:xfrm>
            <a:off x="8380994" y="4061150"/>
            <a:ext cx="2552400" cy="114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We denote this </a:t>
            </a:r>
          </a:p>
          <a:p>
            <a:pPr algn="ctr"/>
            <a:r>
              <a:rPr lang="en-US" sz="1600" b="1" dirty="0"/>
              <a:t>6-membered cycle as a geometric ring</a:t>
            </a:r>
          </a:p>
        </p:txBody>
      </p:sp>
    </p:spTree>
    <p:extLst>
      <p:ext uri="{BB962C8B-B14F-4D97-AF65-F5344CB8AC3E}">
        <p14:creationId xmlns:p14="http://schemas.microsoft.com/office/powerpoint/2010/main" val="3252330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A754-8841-A246-8221-42CD4EAA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0. Basic ideas to convey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63B96-678A-3749-8AC0-BF5789FF0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9534" y="1255870"/>
            <a:ext cx="9832932" cy="5602130"/>
          </a:xfrm>
        </p:spPr>
      </p:pic>
    </p:spTree>
    <p:extLst>
      <p:ext uri="{BB962C8B-B14F-4D97-AF65-F5344CB8AC3E}">
        <p14:creationId xmlns:p14="http://schemas.microsoft.com/office/powerpoint/2010/main" val="584149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F1EE-D92C-4C44-981D-3811BBCA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1. Zeolite frameworks described by rings differ depending on the convention used to count rings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EDB3F9-8B64-5B45-8310-7362E07D6E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74094"/>
            <a:ext cx="5181600" cy="345440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8D1801-A0FB-A04E-BD2D-9A7F1DD4CF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Considering all rings (cycles that do not contain shortcuts), the distribution of frameworks containing each size rings is different than what is commonly referred on the IZA</a:t>
            </a:r>
          </a:p>
        </p:txBody>
      </p:sp>
    </p:spTree>
    <p:extLst>
      <p:ext uri="{BB962C8B-B14F-4D97-AF65-F5344CB8AC3E}">
        <p14:creationId xmlns:p14="http://schemas.microsoft.com/office/powerpoint/2010/main" val="3702291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B12F-85CD-FD46-ACCF-20FE5539A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Specific types of rings show up that we may not want to count (cycles traversing stacked rings)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08E55FF-88E8-5844-91B1-39F782261C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76450"/>
            <a:ext cx="5181600" cy="324968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9EF4D-0D6F-7F4E-8A32-BCBD8244BC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Two even number stacked rings (12-MRs here), leads to a third ring that traverses half of each stacked ring (14-MR in purple)</a:t>
            </a:r>
          </a:p>
          <a:p>
            <a:r>
              <a:rPr lang="en-US" dirty="0"/>
              <a:t>Sometimes we don’t want to count these, and have developed a new algorithm to remove them </a:t>
            </a:r>
          </a:p>
        </p:txBody>
      </p:sp>
    </p:spTree>
    <p:extLst>
      <p:ext uri="{BB962C8B-B14F-4D97-AF65-F5344CB8AC3E}">
        <p14:creationId xmlns:p14="http://schemas.microsoft.com/office/powerpoint/2010/main" val="317623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E5A-8130-3B4D-B113-CD0A1138A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T-sites can be described by counting the rings that pass through them</a:t>
            </a:r>
          </a:p>
        </p:txBody>
      </p:sp>
      <p:pic>
        <p:nvPicPr>
          <p:cNvPr id="45" name="Content Placeholder 44">
            <a:extLst>
              <a:ext uri="{FF2B5EF4-FFF2-40B4-BE49-F238E27FC236}">
                <a16:creationId xmlns:a16="http://schemas.microsoft.com/office/drawing/2014/main" id="{C60AAFDC-238F-BA46-95EF-48247203E3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2263286"/>
            <a:ext cx="6122367" cy="347601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218F4-B67A-0541-98ED-08B2EA5FDC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description of T-sites will also depend on the ring counting convention used</a:t>
            </a:r>
          </a:p>
          <a:p>
            <a:r>
              <a:rPr lang="en-US" dirty="0"/>
              <a:t>Here each convention leads to a different ring count for T1 in AFI</a:t>
            </a:r>
          </a:p>
        </p:txBody>
      </p:sp>
    </p:spTree>
    <p:extLst>
      <p:ext uri="{BB962C8B-B14F-4D97-AF65-F5344CB8AC3E}">
        <p14:creationId xmlns:p14="http://schemas.microsoft.com/office/powerpoint/2010/main" val="2885512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945E-E50D-B141-9CE0-724051CF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3.1. Comparing each ring finding convention for single T-site zeolite frameworks to highlight differences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A205AF-A8D1-364F-A334-C5D928424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383951"/>
              </p:ext>
            </p:extLst>
          </p:nvPr>
        </p:nvGraphicFramePr>
        <p:xfrm>
          <a:off x="1206845" y="2872365"/>
          <a:ext cx="977831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55662">
                  <a:extLst>
                    <a:ext uri="{9D8B030D-6E8A-4147-A177-3AD203B41FA5}">
                      <a16:colId xmlns:a16="http://schemas.microsoft.com/office/drawing/2014/main" val="4216978813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2642182292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3213990118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4234410645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3085289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Shortest Path</a:t>
                      </a:r>
                      <a:r>
                        <a:rPr lang="en-US" baseline="30000" dirty="0"/>
                        <a:t> </a:t>
                      </a:r>
                      <a:r>
                        <a:rPr lang="en-US" baseline="0" dirty="0"/>
                        <a:t>[1]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Vertex Symbol [2]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262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360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•14</a:t>
                      </a:r>
                      <a:r>
                        <a:rPr lang="en-US" sz="1800" kern="1200" baseline="-25000" dirty="0">
                          <a:effectLst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11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050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957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•10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339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159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•10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•14</a:t>
                      </a:r>
                      <a:r>
                        <a:rPr lang="en-US" sz="1800" kern="1200" baseline="-25000" dirty="0">
                          <a:effectLst/>
                        </a:rPr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59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325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0339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1DED2AC-BE4E-FC4A-B82D-D2CA84916883}"/>
              </a:ext>
            </a:extLst>
          </p:cNvPr>
          <p:cNvSpPr txBox="1"/>
          <p:nvPr/>
        </p:nvSpPr>
        <p:spPr>
          <a:xfrm>
            <a:off x="535432" y="6387096"/>
            <a:ext cx="754606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n-lt"/>
              </a:rPr>
              <a:t>[1] G. </a:t>
            </a:r>
            <a:r>
              <a:rPr lang="en-US" sz="1100" dirty="0" err="1">
                <a:latin typeface="+mn-lt"/>
              </a:rPr>
              <a:t>Sastre</a:t>
            </a:r>
            <a:r>
              <a:rPr lang="en-US" sz="1100" dirty="0">
                <a:latin typeface="+mn-lt"/>
              </a:rPr>
              <a:t> and J. Gale, </a:t>
            </a:r>
            <a:r>
              <a:rPr lang="en-US" sz="1100" i="1" dirty="0">
                <a:latin typeface="+mn-lt"/>
              </a:rPr>
              <a:t>Microporous and Mesoporous Materials, </a:t>
            </a:r>
            <a:r>
              <a:rPr lang="en-US" sz="1100" dirty="0">
                <a:latin typeface="+mn-lt"/>
              </a:rPr>
              <a:t>43 (2011) 27-40</a:t>
            </a:r>
            <a:endParaRPr lang="en-US" sz="1100" i="1" dirty="0">
              <a:latin typeface="+mn-lt"/>
            </a:endParaRPr>
          </a:p>
          <a:p>
            <a:r>
              <a:rPr lang="en-US" sz="1100" dirty="0">
                <a:latin typeface="+mn-lt"/>
              </a:rPr>
              <a:t>[2] </a:t>
            </a:r>
            <a:r>
              <a:rPr lang="en-US" sz="1100" dirty="0" err="1">
                <a:latin typeface="+mn-lt"/>
              </a:rPr>
              <a:t>Baerlocher</a:t>
            </a:r>
            <a:r>
              <a:rPr lang="en-US" sz="1100" dirty="0">
                <a:latin typeface="+mn-lt"/>
              </a:rPr>
              <a:t>, C. and </a:t>
            </a:r>
            <a:r>
              <a:rPr lang="en-US" sz="1100" dirty="0" err="1">
                <a:latin typeface="+mn-lt"/>
              </a:rPr>
              <a:t>McCusker</a:t>
            </a:r>
            <a:r>
              <a:rPr lang="en-US" sz="1100" dirty="0">
                <a:latin typeface="+mn-lt"/>
              </a:rPr>
              <a:t>, L. Database of Zeolite Structures. URL http://www. </a:t>
            </a:r>
            <a:r>
              <a:rPr lang="en-US" sz="1100" dirty="0" err="1">
                <a:latin typeface="+mn-lt"/>
              </a:rPr>
              <a:t>iza-structure.org</a:t>
            </a:r>
            <a:r>
              <a:rPr lang="en-US" sz="1100" dirty="0">
                <a:latin typeface="+mn-lt"/>
              </a:rPr>
              <a:t>/databases/ </a:t>
            </a:r>
          </a:p>
          <a:p>
            <a:endParaRPr lang="en-US" sz="11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3D47019-7D53-5144-8BC3-725FB02244A5}"/>
              </a:ext>
            </a:extLst>
          </p:cNvPr>
          <p:cNvSpPr txBox="1">
            <a:spLocks/>
          </p:cNvSpPr>
          <p:nvPr/>
        </p:nvSpPr>
        <p:spPr bwMode="auto">
          <a:xfrm>
            <a:off x="609600" y="1506498"/>
            <a:ext cx="10972800" cy="1188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800" kern="0" dirty="0"/>
              <a:t>This table highlights the differences in rings found for a set of single T-site frameworks</a:t>
            </a:r>
          </a:p>
          <a:p>
            <a:r>
              <a:rPr lang="en-US" sz="1800" kern="0" dirty="0"/>
              <a:t>We use the ring index to display counts (Ring </a:t>
            </a:r>
            <a:r>
              <a:rPr lang="en-US" sz="1800" kern="0" dirty="0" err="1"/>
              <a:t>Size</a:t>
            </a:r>
            <a:r>
              <a:rPr lang="en-US" sz="1800" kern="0" baseline="-25000" dirty="0" err="1"/>
              <a:t>Count</a:t>
            </a:r>
            <a:r>
              <a:rPr lang="en-US" sz="1800" kern="0" dirty="0"/>
              <a:t>) [1]</a:t>
            </a:r>
          </a:p>
          <a:p>
            <a:r>
              <a:rPr lang="en-US" sz="1800" kern="0" dirty="0"/>
              <a:t>In general, rings provide the least restrictive counts, and vertex symbols provide the most restrictive counts</a:t>
            </a:r>
          </a:p>
          <a:p>
            <a:pPr marL="0" indent="0">
              <a:buFontTx/>
              <a:buNone/>
            </a:pP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83741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27648-C2DC-1642-A0FB-F96E5AA4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Comparison of T-sites across the IZA shows that each convention differs in rings found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1C29F6-DF8A-0049-85BA-DDDDECCE9E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74094"/>
            <a:ext cx="5181600" cy="34544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5C4F2-504A-5446-8C82-4429F31BA3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cumulative distribution functions of T-sites containing each size ring shows that results follow the funnel diagram for ring counting conventions</a:t>
            </a:r>
          </a:p>
          <a:p>
            <a:r>
              <a:rPr lang="en-US" dirty="0"/>
              <a:t>Vertex symbol and shortest path rings often leave out larger rings that may still be of interest</a:t>
            </a:r>
          </a:p>
          <a:p>
            <a:r>
              <a:rPr lang="en-US" dirty="0"/>
              <a:t>Differences start to arise at rings &gt;= 6-MR</a:t>
            </a:r>
          </a:p>
        </p:txBody>
      </p:sp>
    </p:spTree>
    <p:extLst>
      <p:ext uri="{BB962C8B-B14F-4D97-AF65-F5344CB8AC3E}">
        <p14:creationId xmlns:p14="http://schemas.microsoft.com/office/powerpoint/2010/main" val="810897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4939-0B19-2C4A-BD45-2F0E8A26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We can compare how similar the rings counted by each method are for every T-site</a:t>
            </a:r>
          </a:p>
        </p:txBody>
      </p:sp>
      <p:pic>
        <p:nvPicPr>
          <p:cNvPr id="6" name="Content Placeholder 5" descr="Chart, treemap chart&#10;&#10;Description automatically generated">
            <a:extLst>
              <a:ext uri="{FF2B5EF4-FFF2-40B4-BE49-F238E27FC236}">
                <a16:creationId xmlns:a16="http://schemas.microsoft.com/office/drawing/2014/main" id="{F10A3780-3E13-FE4E-9444-47AF39AE59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86438" y="1825625"/>
            <a:ext cx="3885123" cy="4351338"/>
          </a:xfr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DDB771DC-6AA0-704A-85F5-8F3C5616CDAE}"/>
              </a:ext>
            </a:extLst>
          </p:cNvPr>
          <p:cNvGrpSpPr/>
          <p:nvPr/>
        </p:nvGrpSpPr>
        <p:grpSpPr>
          <a:xfrm>
            <a:off x="5808500" y="1829999"/>
            <a:ext cx="2715977" cy="2810703"/>
            <a:chOff x="287917" y="2751756"/>
            <a:chExt cx="2715977" cy="2810703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CA5DE58D-2657-F441-BC55-7043E2BADE4B}"/>
                </a:ext>
              </a:extLst>
            </p:cNvPr>
            <p:cNvGrpSpPr/>
            <p:nvPr/>
          </p:nvGrpSpPr>
          <p:grpSpPr>
            <a:xfrm>
              <a:off x="287917" y="2751756"/>
              <a:ext cx="2700000" cy="2810703"/>
              <a:chOff x="6457471" y="1923478"/>
              <a:chExt cx="3676904" cy="2851741"/>
            </a:xfrm>
          </p:grpSpPr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514C2F65-D3BF-1349-8C33-1BD19124A815}"/>
                  </a:ext>
                </a:extLst>
              </p:cNvPr>
              <p:cNvSpPr/>
              <p:nvPr/>
            </p:nvSpPr>
            <p:spPr>
              <a:xfrm>
                <a:off x="6457471" y="1923479"/>
                <a:ext cx="3676904" cy="285174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266700" dist="139700" dir="2700000" algn="ctr" rotWithShape="0">
                  <a:srgbClr val="000000">
                    <a:alpha val="6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ound Same Side Corner Rectangle 78">
                <a:extLst>
                  <a:ext uri="{FF2B5EF4-FFF2-40B4-BE49-F238E27FC236}">
                    <a16:creationId xmlns:a16="http://schemas.microsoft.com/office/drawing/2014/main" id="{85DE3C77-915F-AF41-8274-A3A8A8F07733}"/>
                  </a:ext>
                </a:extLst>
              </p:cNvPr>
              <p:cNvSpPr/>
              <p:nvPr/>
            </p:nvSpPr>
            <p:spPr>
              <a:xfrm>
                <a:off x="6457471" y="1923478"/>
                <a:ext cx="3676904" cy="2388414"/>
              </a:xfrm>
              <a:prstGeom prst="round2SameRect">
                <a:avLst/>
              </a:prstGeom>
              <a:solidFill>
                <a:srgbClr val="1F77B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74B2B6C-4B54-5241-88E3-D8AE4785F12C}"/>
                  </a:ext>
                </a:extLst>
              </p:cNvPr>
              <p:cNvSpPr/>
              <p:nvPr/>
            </p:nvSpPr>
            <p:spPr>
              <a:xfrm>
                <a:off x="6457471" y="2337981"/>
                <a:ext cx="3676904" cy="19739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dirty="0"/>
              </a:p>
              <a:p>
                <a:endParaRPr lang="en-US" dirty="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D951B279-61E2-7046-8AEF-EBA12CBDF1A9}"/>
                  </a:ext>
                </a:extLst>
              </p:cNvPr>
              <p:cNvSpPr txBox="1"/>
              <p:nvPr/>
            </p:nvSpPr>
            <p:spPr>
              <a:xfrm>
                <a:off x="6457471" y="1958527"/>
                <a:ext cx="3676904" cy="207109"/>
              </a:xfrm>
              <a:prstGeom prst="round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This Work</a:t>
                </a:r>
              </a:p>
            </p:txBody>
          </p:sp>
        </p:grp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A66706C-6D8E-1641-B3F8-10699730DB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216" t="8824" r="24960" b="5543"/>
            <a:stretch/>
          </p:blipFill>
          <p:spPr>
            <a:xfrm>
              <a:off x="386447" y="3247576"/>
              <a:ext cx="1478015" cy="1460528"/>
            </a:xfrm>
            <a:prstGeom prst="rect">
              <a:avLst/>
            </a:prstGeom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4D0E3A5-7C22-4E4C-8B9E-93A9C2B5A5E5}"/>
                </a:ext>
              </a:extLst>
            </p:cNvPr>
            <p:cNvSpPr txBox="1"/>
            <p:nvPr/>
          </p:nvSpPr>
          <p:spPr>
            <a:xfrm>
              <a:off x="624516" y="3777785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12-MR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3986419-9598-0F4C-9C8D-EE897268511C}"/>
                </a:ext>
              </a:extLst>
            </p:cNvPr>
            <p:cNvSpPr txBox="1"/>
            <p:nvPr/>
          </p:nvSpPr>
          <p:spPr>
            <a:xfrm>
              <a:off x="618508" y="4640074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</a:t>
              </a:r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A0E6906-FE82-D349-9FFE-45AC9BD83B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472" t="3819" r="19830" b="7882"/>
            <a:stretch/>
          </p:blipFill>
          <p:spPr>
            <a:xfrm>
              <a:off x="1908938" y="3191996"/>
              <a:ext cx="969127" cy="913490"/>
            </a:xfrm>
            <a:prstGeom prst="rect">
              <a:avLst/>
            </a:prstGeom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53171A5-E6B9-E24E-AAB4-85266816A29D}"/>
                </a:ext>
              </a:extLst>
            </p:cNvPr>
            <p:cNvSpPr txBox="1"/>
            <p:nvPr/>
          </p:nvSpPr>
          <p:spPr>
            <a:xfrm>
              <a:off x="1894837" y="3482379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6-MR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1AAEB04-75AC-904A-B537-EE44256CCD9E}"/>
                </a:ext>
              </a:extLst>
            </p:cNvPr>
            <p:cNvSpPr txBox="1"/>
            <p:nvPr/>
          </p:nvSpPr>
          <p:spPr>
            <a:xfrm>
              <a:off x="1894837" y="4081652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x13</a:t>
              </a:r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C9A78435-EE2E-FC46-8963-8BBBF664AB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753" t="21811" r="35557" b="29028"/>
            <a:stretch/>
          </p:blipFill>
          <p:spPr>
            <a:xfrm>
              <a:off x="1998290" y="4511771"/>
              <a:ext cx="629925" cy="595687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666F1F0-167A-D14E-AB57-09F5A1BC3325}"/>
                </a:ext>
              </a:extLst>
            </p:cNvPr>
            <p:cNvSpPr txBox="1"/>
            <p:nvPr/>
          </p:nvSpPr>
          <p:spPr>
            <a:xfrm>
              <a:off x="1621760" y="5162349"/>
              <a:ext cx="1382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4-MR x1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7EC87B6-373A-9446-A9FF-EB91E80550CE}"/>
              </a:ext>
            </a:extLst>
          </p:cNvPr>
          <p:cNvGrpSpPr/>
          <p:nvPr/>
        </p:nvGrpSpPr>
        <p:grpSpPr>
          <a:xfrm>
            <a:off x="8653800" y="1825625"/>
            <a:ext cx="2700000" cy="2815077"/>
            <a:chOff x="3133217" y="2747382"/>
            <a:chExt cx="2700000" cy="2815077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C77520ED-7C5B-4247-9F78-EB1E7CE80B1B}"/>
                </a:ext>
              </a:extLst>
            </p:cNvPr>
            <p:cNvGrpSpPr/>
            <p:nvPr/>
          </p:nvGrpSpPr>
          <p:grpSpPr>
            <a:xfrm>
              <a:off x="3133217" y="2747382"/>
              <a:ext cx="2700000" cy="2815077"/>
              <a:chOff x="6457471" y="1923478"/>
              <a:chExt cx="3676904" cy="2851741"/>
            </a:xfrm>
          </p:grpSpPr>
          <p:sp>
            <p:nvSpPr>
              <p:cNvPr id="89" name="Rounded Rectangle 88">
                <a:extLst>
                  <a:ext uri="{FF2B5EF4-FFF2-40B4-BE49-F238E27FC236}">
                    <a16:creationId xmlns:a16="http://schemas.microsoft.com/office/drawing/2014/main" id="{6CE60EFA-6888-E349-A2C8-258955F25C34}"/>
                  </a:ext>
                </a:extLst>
              </p:cNvPr>
              <p:cNvSpPr/>
              <p:nvPr/>
            </p:nvSpPr>
            <p:spPr>
              <a:xfrm>
                <a:off x="6457471" y="1923479"/>
                <a:ext cx="3676904" cy="285174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266700" dist="139700" dir="2700000" algn="ctr" rotWithShape="0">
                  <a:srgbClr val="000000">
                    <a:alpha val="6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ound Same Side Corner Rectangle 89">
                <a:extLst>
                  <a:ext uri="{FF2B5EF4-FFF2-40B4-BE49-F238E27FC236}">
                    <a16:creationId xmlns:a16="http://schemas.microsoft.com/office/drawing/2014/main" id="{39BD88F5-FB41-654B-ACAE-5A3B2EBF5F32}"/>
                  </a:ext>
                </a:extLst>
              </p:cNvPr>
              <p:cNvSpPr/>
              <p:nvPr/>
            </p:nvSpPr>
            <p:spPr>
              <a:xfrm>
                <a:off x="6457471" y="1923478"/>
                <a:ext cx="3676904" cy="2388414"/>
              </a:xfrm>
              <a:prstGeom prst="round2SameRect">
                <a:avLst/>
              </a:prstGeom>
              <a:solidFill>
                <a:srgbClr val="1F77B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0747A61-2741-5246-A6B2-5E54F2AF4AF1}"/>
                  </a:ext>
                </a:extLst>
              </p:cNvPr>
              <p:cNvSpPr/>
              <p:nvPr/>
            </p:nvSpPr>
            <p:spPr>
              <a:xfrm>
                <a:off x="6457471" y="2341768"/>
                <a:ext cx="3676904" cy="197012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dirty="0"/>
              </a:p>
              <a:p>
                <a:endParaRPr 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B2BBE45-481D-2E46-8376-547B6598C573}"/>
                  </a:ext>
                </a:extLst>
              </p:cNvPr>
              <p:cNvSpPr txBox="1"/>
              <p:nvPr/>
            </p:nvSpPr>
            <p:spPr>
              <a:xfrm>
                <a:off x="6457471" y="1958527"/>
                <a:ext cx="3676904" cy="207109"/>
              </a:xfrm>
              <a:prstGeom prst="round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Shortest Path Rings</a:t>
                </a:r>
              </a:p>
            </p:txBody>
          </p:sp>
        </p:grp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55801394-945B-564A-85E9-4D234BDE7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472" t="3819" r="19830" b="7882"/>
            <a:stretch/>
          </p:blipFill>
          <p:spPr>
            <a:xfrm>
              <a:off x="4058572" y="3213283"/>
              <a:ext cx="969127" cy="913490"/>
            </a:xfrm>
            <a:prstGeom prst="rect">
              <a:avLst/>
            </a:prstGeom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8BC1CE3-5668-7149-8854-4C3E648DF017}"/>
                </a:ext>
              </a:extLst>
            </p:cNvPr>
            <p:cNvSpPr txBox="1"/>
            <p:nvPr/>
          </p:nvSpPr>
          <p:spPr>
            <a:xfrm>
              <a:off x="4044471" y="3503666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6-MR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8A600B9-378B-244D-AF4A-77FD8F2EF347}"/>
                </a:ext>
              </a:extLst>
            </p:cNvPr>
            <p:cNvSpPr txBox="1"/>
            <p:nvPr/>
          </p:nvSpPr>
          <p:spPr>
            <a:xfrm>
              <a:off x="4044471" y="4102939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x13</a:t>
              </a: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4C2379DC-BF87-B54E-9FF4-2B06ABD64F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753" t="21811" r="35557" b="29028"/>
            <a:stretch/>
          </p:blipFill>
          <p:spPr>
            <a:xfrm>
              <a:off x="4168054" y="4511771"/>
              <a:ext cx="629925" cy="595687"/>
            </a:xfrm>
            <a:prstGeom prst="rect">
              <a:avLst/>
            </a:prstGeom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8A0A4EB-AD3B-4B4C-9DC7-33E28BFBE215}"/>
                </a:ext>
              </a:extLst>
            </p:cNvPr>
            <p:cNvSpPr txBox="1"/>
            <p:nvPr/>
          </p:nvSpPr>
          <p:spPr>
            <a:xfrm>
              <a:off x="3791524" y="5162349"/>
              <a:ext cx="1382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4-MR x1</a:t>
              </a:r>
            </a:p>
          </p:txBody>
        </p:sp>
      </p:grp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8F691D11-94FF-B348-A507-9EF666E9FB7E}"/>
              </a:ext>
            </a:extLst>
          </p:cNvPr>
          <p:cNvSpPr/>
          <p:nvPr/>
        </p:nvSpPr>
        <p:spPr>
          <a:xfrm>
            <a:off x="5808500" y="4928734"/>
            <a:ext cx="5545300" cy="12029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FB233AF8-718E-4E41-B034-B161AFBFA49D}"/>
                  </a:ext>
                </a:extLst>
              </p:cNvPr>
              <p:cNvSpPr/>
              <p:nvPr/>
            </p:nvSpPr>
            <p:spPr>
              <a:xfrm>
                <a:off x="5949594" y="5179424"/>
                <a:ext cx="2558906" cy="6680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𝑠𝑖𝑚𝑖𝑙𝑎𝑟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𝑟𝑖𝑛𝑔𝑠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𝑟𝑖𝑛𝑔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𝑐𝑜𝑢𝑛𝑡𝑠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800" dirty="0"/>
              </a:p>
            </p:txBody>
          </p:sp>
        </mc:Choice>
        <mc:Fallback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FB233AF8-718E-4E41-B034-B161AFBFA4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9594" y="5179424"/>
                <a:ext cx="2558906" cy="668068"/>
              </a:xfrm>
              <a:prstGeom prst="rect">
                <a:avLst/>
              </a:prstGeom>
              <a:blipFill>
                <a:blip r:embed="rId6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8262F90-0131-794D-B623-3955DF6DFA63}"/>
                  </a:ext>
                </a:extLst>
              </p:cNvPr>
              <p:cNvSpPr/>
              <p:nvPr/>
            </p:nvSpPr>
            <p:spPr>
              <a:xfrm>
                <a:off x="9149021" y="5223817"/>
                <a:ext cx="1795363" cy="6127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14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=0.933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8262F90-0131-794D-B623-3955DF6DFA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9021" y="5223817"/>
                <a:ext cx="1795363" cy="612796"/>
              </a:xfrm>
              <a:prstGeom prst="rect">
                <a:avLst/>
              </a:prstGeom>
              <a:blipFill>
                <a:blip r:embed="rId7"/>
                <a:stretch>
                  <a:fillRect b="-40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92E60124-C756-A04F-B71C-86C67220EB72}"/>
              </a:ext>
            </a:extLst>
          </p:cNvPr>
          <p:cNvCxnSpPr/>
          <p:nvPr/>
        </p:nvCxnSpPr>
        <p:spPr>
          <a:xfrm>
            <a:off x="8599867" y="5088955"/>
            <a:ext cx="0" cy="8662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51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462A9-915F-4948-B16C-7A0C477F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6. Using each ring finding convention we also see differences in rings present across the IZA list of frameworks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F27AA1-33FF-D247-AB3F-6D08E85107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181600" cy="345440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32CFB0-44DB-A248-A0BF-27149E760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1487" y="5167312"/>
            <a:ext cx="11492948" cy="4351338"/>
          </a:xfrm>
        </p:spPr>
        <p:txBody>
          <a:bodyPr/>
          <a:lstStyle/>
          <a:p>
            <a:r>
              <a:rPr lang="en-US" dirty="0"/>
              <a:t>We can find all ring sizes present in a framework by taking a union of the T-site rings for each distinct T-site in that framework</a:t>
            </a:r>
          </a:p>
          <a:p>
            <a:r>
              <a:rPr lang="en-US" dirty="0"/>
              <a:t>Frequency plot shows how each ring finding convention differs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097BB4-E744-2D4D-AF6C-FD75B69D0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536698"/>
            <a:ext cx="6098510" cy="345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24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792</Words>
  <Application>Microsoft Macintosh PowerPoint</Application>
  <PresentationFormat>Widescreen</PresentationFormat>
  <Paragraphs>98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ZSE Results Section  Basic Outline</vt:lpstr>
      <vt:lpstr>0. Basic ideas to convey</vt:lpstr>
      <vt:lpstr>1. Zeolite frameworks described by rings differ depending on the convention used to count rings</vt:lpstr>
      <vt:lpstr>2. Specific types of rings show up that we may not want to count (cycles traversing stacked rings)</vt:lpstr>
      <vt:lpstr>3. T-sites can be described by counting the rings that pass through them</vt:lpstr>
      <vt:lpstr>3.1. Comparing each ring finding convention for single T-site zeolite frameworks to highlight differences</vt:lpstr>
      <vt:lpstr>4. Comparison of T-sites across the IZA shows that each convention differs in rings found</vt:lpstr>
      <vt:lpstr>5. We can compare how similar the rings counted by each method are for every T-site</vt:lpstr>
      <vt:lpstr>6. Using each ring finding convention we also see differences in rings present across the IZA list of frameworks</vt:lpstr>
      <vt:lpstr>7. The commonly used vertex symbol does not account for stereochemistry of rings around a T-site</vt:lpstr>
      <vt:lpstr>8. Connectivity rules for ring counting sometimes leave out voids that behave like rings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ZSE Results Section  Basic Outline</dc:title>
  <dc:creator>Jerry Crum</dc:creator>
  <cp:lastModifiedBy>Jerry Crum</cp:lastModifiedBy>
  <cp:revision>1</cp:revision>
  <dcterms:created xsi:type="dcterms:W3CDTF">2022-01-13T14:32:20Z</dcterms:created>
  <dcterms:modified xsi:type="dcterms:W3CDTF">2022-01-13T15:11:48Z</dcterms:modified>
</cp:coreProperties>
</file>

<file path=docProps/thumbnail.jpeg>
</file>